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E5"/>
    <a:srgbClr val="FF505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4EACBD-8DB0-4D01-8C5D-481A29063A9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AB4F25-C37F-4B2C-A6B4-952009FF23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603FA2-F7E2-4923-A78A-58F5ACD29A5C}"/>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EF8990B4-529D-4B78-9405-9AA3E31BC2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230AA12-32BD-499D-ACC2-93C7FCFB3B94}"/>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344032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6A7B5E-7E77-4388-A98D-7282567DCB2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D57D22E-6D16-412E-A05C-25427C1ED4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201DF7-3953-44B9-BFC0-8AE22CDEB49C}"/>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9616A954-9045-48F4-A77A-A042BB030F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06994C-C166-4CD6-8245-3944C883BFA1}"/>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154224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EE8760-33F4-461B-AA8A-AEF6EB5D68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63F628-77D7-4CAC-BFA1-1D5F05F2048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3E12C1-790A-4EFB-8F43-EB0C3C74BCA9}"/>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7D417AE8-1D17-4B28-8538-C4DA311C28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CDC22B-96F8-4BCC-8035-E104C451E12F}"/>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44182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37CAB9-9F4F-4804-BD99-669D73DE8B9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D9C5535-E04B-4B15-B965-4B9D08AAC7A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452C04-430A-4E01-A293-0A76C6E00B90}"/>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0F707144-7AE7-4A93-BE49-ACA6091E43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C13A9A-5A7F-4259-9EF2-EDBECDCAF12C}"/>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5256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C3AC1-9F45-4EFD-899A-691C1F9B1E4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BF3D6C-C062-4A71-8B09-9831B17FB0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83B201F-A9E0-43A7-AB67-9592359B6EB8}"/>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15FAF12A-97DD-4E23-9661-8153F2D792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E063F0-2E28-4B49-BDF4-A6038119B56A}"/>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147046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96EBE1-038F-41DB-A4BB-5076BF8B2E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C5763C-AA0B-4336-B6DD-3F140341D0B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5909C5F-0F52-45D5-A942-527E3217AEE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D5D93C1-88AD-45C3-B524-8F9907B6FF42}"/>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6" name="フッター プレースホルダー 5">
            <a:extLst>
              <a:ext uri="{FF2B5EF4-FFF2-40B4-BE49-F238E27FC236}">
                <a16:creationId xmlns:a16="http://schemas.microsoft.com/office/drawing/2014/main" id="{3D86D7B6-B1DE-4AB6-9267-BC7868E4D5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2DE93F7-5ADF-4F3C-A8B4-5B7D1632996E}"/>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165863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CF9A3-75F8-41F6-8DB2-6A867CF2F3A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BD0393E-305C-4527-903C-0B90603DD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050880A-3387-48E2-A12F-58A678A344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048B84-AE4A-4284-8FCB-1E2483FE6B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D68D535-6BDC-49B5-8F04-7950B7AE813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749D5B-A812-4BD9-BACC-2F2598BB1C39}"/>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8" name="フッター プレースホルダー 7">
            <a:extLst>
              <a:ext uri="{FF2B5EF4-FFF2-40B4-BE49-F238E27FC236}">
                <a16:creationId xmlns:a16="http://schemas.microsoft.com/office/drawing/2014/main" id="{16A83464-5A3E-47C3-86BB-E6CF97F68BD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6C79FEB-454C-418A-AB62-6535F716D1DB}"/>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103597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ADF1B-FBFE-4B09-BCC6-80DBDF44FEF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AC0A2C8-18AA-4C23-989F-27E4D1755BC2}"/>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4" name="フッター プレースホルダー 3">
            <a:extLst>
              <a:ext uri="{FF2B5EF4-FFF2-40B4-BE49-F238E27FC236}">
                <a16:creationId xmlns:a16="http://schemas.microsoft.com/office/drawing/2014/main" id="{35D345E6-37BA-41D3-B056-7193348F7BF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4CC5562-C9B8-4A50-B2C2-4A97ADB5B3A0}"/>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334989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55A53F-5593-45C8-8CD6-D2D77BBF93D0}"/>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3" name="フッター プレースホルダー 2">
            <a:extLst>
              <a:ext uri="{FF2B5EF4-FFF2-40B4-BE49-F238E27FC236}">
                <a16:creationId xmlns:a16="http://schemas.microsoft.com/office/drawing/2014/main" id="{1A56CA17-09E1-46C5-8097-EFC047F7B1F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2150B59-6359-41FD-8D38-34A9DC1CE715}"/>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394229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6B8945-A7D8-4A3E-91A5-F74BE126DE7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32A284-407A-46C2-93C2-651B6BC5D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775CE75-E3FC-4139-8292-F8FC3CDFD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61F0EB-D411-4F17-B104-E19B6134CF99}"/>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6" name="フッター プレースホルダー 5">
            <a:extLst>
              <a:ext uri="{FF2B5EF4-FFF2-40B4-BE49-F238E27FC236}">
                <a16:creationId xmlns:a16="http://schemas.microsoft.com/office/drawing/2014/main" id="{8A6C7891-C021-47A3-A573-9BAACE8F9A7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45651E0-EE96-42E0-AD43-47D4CCBB8A9A}"/>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213561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28140-26FE-4B02-972A-E061F7C550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61EF632-5874-437F-BD60-6708A636B8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1F11DAC-AA14-427A-AA9B-CDE9F2DCD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C93729-4DA9-4FC4-9F80-66A5B124F449}"/>
              </a:ext>
            </a:extLst>
          </p:cNvPr>
          <p:cNvSpPr>
            <a:spLocks noGrp="1"/>
          </p:cNvSpPr>
          <p:nvPr>
            <p:ph type="dt" sz="half" idx="10"/>
          </p:nvPr>
        </p:nvSpPr>
        <p:spPr/>
        <p:txBody>
          <a:bodyPr/>
          <a:lstStyle/>
          <a:p>
            <a:fld id="{D826A4B8-B28D-4DF1-9AB9-C5764086C954}" type="datetimeFigureOut">
              <a:rPr kumimoji="1" lang="ja-JP" altLang="en-US" smtClean="0"/>
              <a:t>2021/7/4</a:t>
            </a:fld>
            <a:endParaRPr kumimoji="1" lang="ja-JP" altLang="en-US"/>
          </a:p>
        </p:txBody>
      </p:sp>
      <p:sp>
        <p:nvSpPr>
          <p:cNvPr id="6" name="フッター プレースホルダー 5">
            <a:extLst>
              <a:ext uri="{FF2B5EF4-FFF2-40B4-BE49-F238E27FC236}">
                <a16:creationId xmlns:a16="http://schemas.microsoft.com/office/drawing/2014/main" id="{590128E6-A999-4D53-9C9F-3F76CBEFEF2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6D34419-D66E-4C19-ACB7-F657E967F70E}"/>
              </a:ext>
            </a:extLst>
          </p:cNvPr>
          <p:cNvSpPr>
            <a:spLocks noGrp="1"/>
          </p:cNvSpPr>
          <p:nvPr>
            <p:ph type="sldNum" sz="quarter" idx="12"/>
          </p:nvPr>
        </p:nvSpPr>
        <p:spPr/>
        <p:txBody>
          <a:body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163027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5B2552B-693C-4E77-9219-5E97DF1E01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FF8521-BA40-4235-A90B-793751F60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CE55CC-68CF-4B61-8CFE-6F8B790E3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6A4B8-B28D-4DF1-9AB9-C5764086C954}" type="datetimeFigureOut">
              <a:rPr kumimoji="1" lang="ja-JP" altLang="en-US" smtClean="0"/>
              <a:t>2021/7/4</a:t>
            </a:fld>
            <a:endParaRPr kumimoji="1" lang="ja-JP" altLang="en-US"/>
          </a:p>
        </p:txBody>
      </p:sp>
      <p:sp>
        <p:nvSpPr>
          <p:cNvPr id="5" name="フッター プレースホルダー 4">
            <a:extLst>
              <a:ext uri="{FF2B5EF4-FFF2-40B4-BE49-F238E27FC236}">
                <a16:creationId xmlns:a16="http://schemas.microsoft.com/office/drawing/2014/main" id="{94FE0D9D-05E0-4B6B-9BFB-58B722F86B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E61D8A-2AD1-42EA-8FA4-2C69D4C07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865C7-69EC-4A6F-BE68-F097D891ADC1}" type="slidenum">
              <a:rPr kumimoji="1" lang="ja-JP" altLang="en-US" smtClean="0"/>
              <a:t>‹#›</a:t>
            </a:fld>
            <a:endParaRPr kumimoji="1" lang="ja-JP" altLang="en-US"/>
          </a:p>
        </p:txBody>
      </p:sp>
    </p:spTree>
    <p:extLst>
      <p:ext uri="{BB962C8B-B14F-4D97-AF65-F5344CB8AC3E}">
        <p14:creationId xmlns:p14="http://schemas.microsoft.com/office/powerpoint/2010/main" val="267004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97CAF-EC6A-4F7A-AD79-C5EAA2FF58FB}"/>
              </a:ext>
            </a:extLst>
          </p:cNvPr>
          <p:cNvSpPr>
            <a:spLocks noGrp="1"/>
          </p:cNvSpPr>
          <p:nvPr>
            <p:ph type="title"/>
          </p:nvPr>
        </p:nvSpPr>
        <p:spPr>
          <a:xfrm>
            <a:off x="0" y="0"/>
            <a:ext cx="12192000" cy="925792"/>
          </a:xfrm>
          <a:solidFill>
            <a:srgbClr val="FF5050"/>
          </a:solidFill>
        </p:spPr>
        <p:txBody>
          <a:bodyPr>
            <a:normAutofit/>
          </a:bodyPr>
          <a:lstStyle/>
          <a:p>
            <a:pPr algn="ctr"/>
            <a:r>
              <a:rPr lang="ja-JP" altLang="en-US" sz="3600" b="1" dirty="0">
                <a:solidFill>
                  <a:schemeClr val="bg1"/>
                </a:solidFill>
                <a:latin typeface="+mn-ea"/>
                <a:ea typeface="+mn-ea"/>
              </a:rPr>
              <a:t>マイナースポーツブログ　ペルソナ設計シート（例）</a:t>
            </a:r>
            <a:endParaRPr kumimoji="1" lang="ja-JP" altLang="en-US" sz="3600" b="1" dirty="0">
              <a:solidFill>
                <a:schemeClr val="bg1"/>
              </a:solidFill>
              <a:latin typeface="+mn-ea"/>
              <a:ea typeface="+mn-ea"/>
            </a:endParaRPr>
          </a:p>
        </p:txBody>
      </p:sp>
      <p:graphicFrame>
        <p:nvGraphicFramePr>
          <p:cNvPr id="4" name="表 4">
            <a:extLst>
              <a:ext uri="{FF2B5EF4-FFF2-40B4-BE49-F238E27FC236}">
                <a16:creationId xmlns:a16="http://schemas.microsoft.com/office/drawing/2014/main" id="{03F54D7A-F25A-4A74-A761-95FE508F0200}"/>
              </a:ext>
            </a:extLst>
          </p:cNvPr>
          <p:cNvGraphicFramePr>
            <a:graphicFrameLocks noGrp="1"/>
          </p:cNvGraphicFramePr>
          <p:nvPr>
            <p:extLst>
              <p:ext uri="{D42A27DB-BD31-4B8C-83A1-F6EECF244321}">
                <p14:modId xmlns:p14="http://schemas.microsoft.com/office/powerpoint/2010/main" val="716205347"/>
              </p:ext>
            </p:extLst>
          </p:nvPr>
        </p:nvGraphicFramePr>
        <p:xfrm>
          <a:off x="463174" y="1325291"/>
          <a:ext cx="5363883" cy="1163886"/>
        </p:xfrm>
        <a:graphic>
          <a:graphicData uri="http://schemas.openxmlformats.org/drawingml/2006/table">
            <a:tbl>
              <a:tblPr firstRow="1" bandRow="1">
                <a:tableStyleId>{5DA37D80-6434-44D0-A028-1B22A696006F}</a:tableStyleId>
              </a:tblPr>
              <a:tblGrid>
                <a:gridCol w="1359961">
                  <a:extLst>
                    <a:ext uri="{9D8B030D-6E8A-4147-A177-3AD203B41FA5}">
                      <a16:colId xmlns:a16="http://schemas.microsoft.com/office/drawing/2014/main" val="2538815882"/>
                    </a:ext>
                  </a:extLst>
                </a:gridCol>
                <a:gridCol w="4003922">
                  <a:extLst>
                    <a:ext uri="{9D8B030D-6E8A-4147-A177-3AD203B41FA5}">
                      <a16:colId xmlns:a16="http://schemas.microsoft.com/office/drawing/2014/main" val="3220519472"/>
                    </a:ext>
                  </a:extLst>
                </a:gridCol>
              </a:tblGrid>
              <a:tr h="581943">
                <a:tc>
                  <a:txBody>
                    <a:bodyPr/>
                    <a:lstStyle/>
                    <a:p>
                      <a:pPr algn="ctr"/>
                      <a:r>
                        <a:rPr kumimoji="1" lang="ja-JP" altLang="en-US" sz="2400" b="1" dirty="0"/>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r>
                        <a:rPr kumimoji="1" lang="ja-JP" altLang="en-US" b="0" dirty="0"/>
                        <a:t>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710761"/>
                  </a:ext>
                </a:extLst>
              </a:tr>
              <a:tr h="581943">
                <a:tc>
                  <a:txBody>
                    <a:bodyPr/>
                    <a:lstStyle/>
                    <a:p>
                      <a:pPr algn="ctr"/>
                      <a:r>
                        <a:rPr kumimoji="1" lang="ja-JP" altLang="en-US" sz="2400" b="1" dirty="0"/>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r>
                        <a:rPr kumimoji="1" lang="en-US" altLang="ja-JP" dirty="0"/>
                        <a:t>20</a:t>
                      </a:r>
                      <a:r>
                        <a:rPr kumimoji="1" lang="ja-JP" altLang="en-US" dirty="0"/>
                        <a:t>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277754"/>
                  </a:ext>
                </a:extLst>
              </a:tr>
            </a:tbl>
          </a:graphicData>
        </a:graphic>
      </p:graphicFrame>
      <p:graphicFrame>
        <p:nvGraphicFramePr>
          <p:cNvPr id="5" name="表 4">
            <a:extLst>
              <a:ext uri="{FF2B5EF4-FFF2-40B4-BE49-F238E27FC236}">
                <a16:creationId xmlns:a16="http://schemas.microsoft.com/office/drawing/2014/main" id="{0694D0F2-F42D-4268-9A46-F779D4DFDFC8}"/>
              </a:ext>
            </a:extLst>
          </p:cNvPr>
          <p:cNvGraphicFramePr>
            <a:graphicFrameLocks noGrp="1"/>
          </p:cNvGraphicFramePr>
          <p:nvPr>
            <p:extLst>
              <p:ext uri="{D42A27DB-BD31-4B8C-83A1-F6EECF244321}">
                <p14:modId xmlns:p14="http://schemas.microsoft.com/office/powerpoint/2010/main" val="3880705632"/>
              </p:ext>
            </p:extLst>
          </p:nvPr>
        </p:nvGraphicFramePr>
        <p:xfrm>
          <a:off x="463174" y="2489177"/>
          <a:ext cx="11181350" cy="3888933"/>
        </p:xfrm>
        <a:graphic>
          <a:graphicData uri="http://schemas.openxmlformats.org/drawingml/2006/table">
            <a:tbl>
              <a:tblPr firstRow="1" bandRow="1">
                <a:tableStyleId>{5DA37D80-6434-44D0-A028-1B22A696006F}</a:tableStyleId>
              </a:tblPr>
              <a:tblGrid>
                <a:gridCol w="3270445">
                  <a:extLst>
                    <a:ext uri="{9D8B030D-6E8A-4147-A177-3AD203B41FA5}">
                      <a16:colId xmlns:a16="http://schemas.microsoft.com/office/drawing/2014/main" val="2538815882"/>
                    </a:ext>
                  </a:extLst>
                </a:gridCol>
                <a:gridCol w="7910905">
                  <a:extLst>
                    <a:ext uri="{9D8B030D-6E8A-4147-A177-3AD203B41FA5}">
                      <a16:colId xmlns:a16="http://schemas.microsoft.com/office/drawing/2014/main" val="3220519472"/>
                    </a:ext>
                  </a:extLst>
                </a:gridCol>
              </a:tblGrid>
              <a:tr h="761998">
                <a:tc>
                  <a:txBody>
                    <a:bodyPr/>
                    <a:lstStyle/>
                    <a:p>
                      <a:pPr algn="ctr"/>
                      <a:r>
                        <a:rPr kumimoji="1" lang="ja-JP" altLang="en-US" sz="2400" b="1" dirty="0"/>
                        <a:t>性格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b="0" dirty="0"/>
                        <a:t>負けず嫌いで、熱中できることに対しては我を忘れて取り組める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2881935"/>
                  </a:ext>
                </a:extLst>
              </a:tr>
              <a:tr h="750935">
                <a:tc>
                  <a:txBody>
                    <a:bodyPr/>
                    <a:lstStyle/>
                    <a:p>
                      <a:pPr algn="ctr"/>
                      <a:r>
                        <a:rPr kumimoji="1" lang="ja-JP" altLang="en-US" sz="2400" b="1" dirty="0"/>
                        <a:t>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dirty="0"/>
                        <a:t>スキーの楽しさを広め、スキーに留まらず好きなスポーツで仕事を創っていける人を増やしていきたい。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1506779"/>
                  </a:ext>
                </a:extLst>
              </a:tr>
              <a:tr h="7509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t>直近で挑戦したい目標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dirty="0"/>
                        <a:t>スキー検定の制覇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747950"/>
                  </a:ext>
                </a:extLst>
              </a:tr>
              <a:tr h="802105">
                <a:tc>
                  <a:txBody>
                    <a:bodyPr/>
                    <a:lstStyle/>
                    <a:p>
                      <a:pPr algn="ctr"/>
                      <a:r>
                        <a:rPr kumimoji="1" lang="ja-JP" altLang="en-US" sz="2400" b="1" dirty="0"/>
                        <a:t>悩んでいること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dirty="0"/>
                        <a:t>弱点克服のために上達のためのノウハウが欲しいけど、身近に教わる人もいなくて調べても分かりやすい情報が出てこない。</a:t>
                      </a: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446676"/>
                  </a:ext>
                </a:extLst>
              </a:tr>
              <a:tr h="469870">
                <a:tc>
                  <a:txBody>
                    <a:bodyPr/>
                    <a:lstStyle/>
                    <a:p>
                      <a:pPr algn="ctr"/>
                      <a:r>
                        <a:rPr kumimoji="1" lang="ja-JP" altLang="en-US" sz="2400" b="1" dirty="0"/>
                        <a:t>よく調べること</a:t>
                      </a:r>
                      <a:br>
                        <a:rPr kumimoji="1" lang="en-US" altLang="ja-JP" sz="2400" b="1" dirty="0"/>
                      </a:br>
                      <a:r>
                        <a:rPr kumimoji="1" lang="ja-JP" altLang="en-US" sz="2400" b="1" dirty="0"/>
                        <a:t>（検索するワード）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dirty="0"/>
                        <a:t>スキー検定 </a:t>
                      </a:r>
                      <a:r>
                        <a:rPr kumimoji="1" lang="en-US" altLang="ja-JP" dirty="0"/>
                        <a:t>1</a:t>
                      </a:r>
                      <a:r>
                        <a:rPr kumimoji="1" lang="ja-JP" altLang="en-US" dirty="0"/>
                        <a:t>級、スキー検定 難易度、スキー検定 ポイント</a:t>
                      </a:r>
                      <a:endParaRPr kumimoji="1" lang="en-US" altLang="ja-JP" dirty="0"/>
                    </a:p>
                    <a:p>
                      <a:pPr algn="l"/>
                      <a:r>
                        <a:rPr kumimoji="1" lang="ja-JP" altLang="en-US" dirty="0"/>
                        <a:t>等のキーワードを</a:t>
                      </a:r>
                      <a:r>
                        <a:rPr kumimoji="1" lang="en-US" altLang="ja-JP" dirty="0"/>
                        <a:t>Google</a:t>
                      </a:r>
                      <a:r>
                        <a:rPr kumimoji="1" lang="ja-JP" altLang="en-US" dirty="0"/>
                        <a:t>や</a:t>
                      </a:r>
                      <a:r>
                        <a:rPr kumimoji="1" lang="en-US" altLang="ja-JP" dirty="0" err="1"/>
                        <a:t>Youtube</a:t>
                      </a:r>
                      <a:r>
                        <a:rPr kumimoji="1" lang="ja-JP" altLang="en-US" dirty="0"/>
                        <a:t>で検索する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806310"/>
                  </a:ext>
                </a:extLst>
              </a:tr>
            </a:tbl>
          </a:graphicData>
        </a:graphic>
      </p:graphicFrame>
      <p:graphicFrame>
        <p:nvGraphicFramePr>
          <p:cNvPr id="6" name="表 4">
            <a:extLst>
              <a:ext uri="{FF2B5EF4-FFF2-40B4-BE49-F238E27FC236}">
                <a16:creationId xmlns:a16="http://schemas.microsoft.com/office/drawing/2014/main" id="{F0A35942-7192-4213-BC50-EB156C3C81E2}"/>
              </a:ext>
            </a:extLst>
          </p:cNvPr>
          <p:cNvGraphicFramePr>
            <a:graphicFrameLocks noGrp="1"/>
          </p:cNvGraphicFramePr>
          <p:nvPr>
            <p:extLst>
              <p:ext uri="{D42A27DB-BD31-4B8C-83A1-F6EECF244321}">
                <p14:modId xmlns:p14="http://schemas.microsoft.com/office/powerpoint/2010/main" val="3385027336"/>
              </p:ext>
            </p:extLst>
          </p:nvPr>
        </p:nvGraphicFramePr>
        <p:xfrm>
          <a:off x="5553870" y="1325292"/>
          <a:ext cx="6085308" cy="1163886"/>
        </p:xfrm>
        <a:graphic>
          <a:graphicData uri="http://schemas.openxmlformats.org/drawingml/2006/table">
            <a:tbl>
              <a:tblPr firstRow="1" bandRow="1">
                <a:tableStyleId>{5DA37D80-6434-44D0-A028-1B22A696006F}</a:tableStyleId>
              </a:tblPr>
              <a:tblGrid>
                <a:gridCol w="2388859">
                  <a:extLst>
                    <a:ext uri="{9D8B030D-6E8A-4147-A177-3AD203B41FA5}">
                      <a16:colId xmlns:a16="http://schemas.microsoft.com/office/drawing/2014/main" val="2538815882"/>
                    </a:ext>
                  </a:extLst>
                </a:gridCol>
                <a:gridCol w="3696449">
                  <a:extLst>
                    <a:ext uri="{9D8B030D-6E8A-4147-A177-3AD203B41FA5}">
                      <a16:colId xmlns:a16="http://schemas.microsoft.com/office/drawing/2014/main" val="3220519472"/>
                    </a:ext>
                  </a:extLst>
                </a:gridCol>
              </a:tblGrid>
              <a:tr h="581943">
                <a:tc>
                  <a:txBody>
                    <a:bodyPr/>
                    <a:lstStyle/>
                    <a:p>
                      <a:pPr algn="ctr"/>
                      <a:r>
                        <a:rPr kumimoji="1" lang="ja-JP" altLang="en-US" sz="2400" b="1" dirty="0"/>
                        <a:t>好きなスポーツ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r>
                        <a:rPr kumimoji="1" lang="ja-JP" altLang="en-US" b="0" dirty="0"/>
                        <a:t>スキー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710761"/>
                  </a:ext>
                </a:extLst>
              </a:tr>
              <a:tr h="581943">
                <a:tc>
                  <a:txBody>
                    <a:bodyPr/>
                    <a:lstStyle/>
                    <a:p>
                      <a:pPr algn="ctr"/>
                      <a:r>
                        <a:rPr kumimoji="1" lang="ja-JP" altLang="en-US" sz="2400" b="1" dirty="0"/>
                        <a:t>職業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r>
                        <a:rPr kumimoji="1" lang="ja-JP" altLang="en-US" dirty="0"/>
                        <a:t>大学生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998814"/>
                  </a:ext>
                </a:extLst>
              </a:tr>
            </a:tbl>
          </a:graphicData>
        </a:graphic>
      </p:graphicFrame>
    </p:spTree>
    <p:extLst>
      <p:ext uri="{BB962C8B-B14F-4D97-AF65-F5344CB8AC3E}">
        <p14:creationId xmlns:p14="http://schemas.microsoft.com/office/powerpoint/2010/main" val="383581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97CAF-EC6A-4F7A-AD79-C5EAA2FF58FB}"/>
              </a:ext>
            </a:extLst>
          </p:cNvPr>
          <p:cNvSpPr>
            <a:spLocks noGrp="1"/>
          </p:cNvSpPr>
          <p:nvPr>
            <p:ph type="title"/>
          </p:nvPr>
        </p:nvSpPr>
        <p:spPr>
          <a:xfrm>
            <a:off x="0" y="0"/>
            <a:ext cx="12192000" cy="925792"/>
          </a:xfrm>
          <a:solidFill>
            <a:srgbClr val="FF5050"/>
          </a:solidFill>
        </p:spPr>
        <p:txBody>
          <a:bodyPr>
            <a:normAutofit/>
          </a:bodyPr>
          <a:lstStyle/>
          <a:p>
            <a:pPr algn="ctr"/>
            <a:r>
              <a:rPr lang="ja-JP" altLang="en-US" sz="3600" b="1" dirty="0">
                <a:solidFill>
                  <a:schemeClr val="bg1"/>
                </a:solidFill>
                <a:latin typeface="+mn-ea"/>
                <a:ea typeface="+mn-ea"/>
              </a:rPr>
              <a:t>マイナースポーツブログ　ペルソナ設計シート</a:t>
            </a:r>
            <a:endParaRPr kumimoji="1" lang="ja-JP" altLang="en-US" sz="3600" b="1" dirty="0">
              <a:solidFill>
                <a:schemeClr val="bg1"/>
              </a:solidFill>
              <a:latin typeface="+mn-ea"/>
              <a:ea typeface="+mn-ea"/>
            </a:endParaRPr>
          </a:p>
        </p:txBody>
      </p:sp>
      <p:graphicFrame>
        <p:nvGraphicFramePr>
          <p:cNvPr id="4" name="表 4">
            <a:extLst>
              <a:ext uri="{FF2B5EF4-FFF2-40B4-BE49-F238E27FC236}">
                <a16:creationId xmlns:a16="http://schemas.microsoft.com/office/drawing/2014/main" id="{03F54D7A-F25A-4A74-A761-95FE508F0200}"/>
              </a:ext>
            </a:extLst>
          </p:cNvPr>
          <p:cNvGraphicFramePr>
            <a:graphicFrameLocks noGrp="1"/>
          </p:cNvGraphicFramePr>
          <p:nvPr>
            <p:extLst>
              <p:ext uri="{D42A27DB-BD31-4B8C-83A1-F6EECF244321}">
                <p14:modId xmlns:p14="http://schemas.microsoft.com/office/powerpoint/2010/main" val="1967056405"/>
              </p:ext>
            </p:extLst>
          </p:nvPr>
        </p:nvGraphicFramePr>
        <p:xfrm>
          <a:off x="463174" y="1325291"/>
          <a:ext cx="5363883" cy="1163886"/>
        </p:xfrm>
        <a:graphic>
          <a:graphicData uri="http://schemas.openxmlformats.org/drawingml/2006/table">
            <a:tbl>
              <a:tblPr firstRow="1" bandRow="1">
                <a:tableStyleId>{5DA37D80-6434-44D0-A028-1B22A696006F}</a:tableStyleId>
              </a:tblPr>
              <a:tblGrid>
                <a:gridCol w="1359961">
                  <a:extLst>
                    <a:ext uri="{9D8B030D-6E8A-4147-A177-3AD203B41FA5}">
                      <a16:colId xmlns:a16="http://schemas.microsoft.com/office/drawing/2014/main" val="2538815882"/>
                    </a:ext>
                  </a:extLst>
                </a:gridCol>
                <a:gridCol w="4003922">
                  <a:extLst>
                    <a:ext uri="{9D8B030D-6E8A-4147-A177-3AD203B41FA5}">
                      <a16:colId xmlns:a16="http://schemas.microsoft.com/office/drawing/2014/main" val="3220519472"/>
                    </a:ext>
                  </a:extLst>
                </a:gridCol>
              </a:tblGrid>
              <a:tr h="581943">
                <a:tc>
                  <a:txBody>
                    <a:bodyPr/>
                    <a:lstStyle/>
                    <a:p>
                      <a:pPr algn="ctr"/>
                      <a:r>
                        <a:rPr kumimoji="1" lang="ja-JP" altLang="en-US" sz="2400" b="1" dirty="0"/>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710761"/>
                  </a:ext>
                </a:extLst>
              </a:tr>
              <a:tr h="581943">
                <a:tc>
                  <a:txBody>
                    <a:bodyPr/>
                    <a:lstStyle/>
                    <a:p>
                      <a:pPr algn="ctr"/>
                      <a:r>
                        <a:rPr kumimoji="1" lang="ja-JP" altLang="en-US" sz="2400" b="1" dirty="0"/>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277754"/>
                  </a:ext>
                </a:extLst>
              </a:tr>
            </a:tbl>
          </a:graphicData>
        </a:graphic>
      </p:graphicFrame>
      <p:graphicFrame>
        <p:nvGraphicFramePr>
          <p:cNvPr id="5" name="表 4">
            <a:extLst>
              <a:ext uri="{FF2B5EF4-FFF2-40B4-BE49-F238E27FC236}">
                <a16:creationId xmlns:a16="http://schemas.microsoft.com/office/drawing/2014/main" id="{0694D0F2-F42D-4268-9A46-F779D4DFDFC8}"/>
              </a:ext>
            </a:extLst>
          </p:cNvPr>
          <p:cNvGraphicFramePr>
            <a:graphicFrameLocks noGrp="1"/>
          </p:cNvGraphicFramePr>
          <p:nvPr/>
        </p:nvGraphicFramePr>
        <p:xfrm>
          <a:off x="463174" y="2489177"/>
          <a:ext cx="11181350" cy="3888933"/>
        </p:xfrm>
        <a:graphic>
          <a:graphicData uri="http://schemas.openxmlformats.org/drawingml/2006/table">
            <a:tbl>
              <a:tblPr firstRow="1" bandRow="1">
                <a:tableStyleId>{5DA37D80-6434-44D0-A028-1B22A696006F}</a:tableStyleId>
              </a:tblPr>
              <a:tblGrid>
                <a:gridCol w="3270445">
                  <a:extLst>
                    <a:ext uri="{9D8B030D-6E8A-4147-A177-3AD203B41FA5}">
                      <a16:colId xmlns:a16="http://schemas.microsoft.com/office/drawing/2014/main" val="2538815882"/>
                    </a:ext>
                  </a:extLst>
                </a:gridCol>
                <a:gridCol w="7910905">
                  <a:extLst>
                    <a:ext uri="{9D8B030D-6E8A-4147-A177-3AD203B41FA5}">
                      <a16:colId xmlns:a16="http://schemas.microsoft.com/office/drawing/2014/main" val="3220519472"/>
                    </a:ext>
                  </a:extLst>
                </a:gridCol>
              </a:tblGrid>
              <a:tr h="761998">
                <a:tc>
                  <a:txBody>
                    <a:bodyPr/>
                    <a:lstStyle/>
                    <a:p>
                      <a:pPr algn="ctr"/>
                      <a:r>
                        <a:rPr kumimoji="1" lang="ja-JP" altLang="en-US" sz="2400" b="1" dirty="0"/>
                        <a:t>性格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2881935"/>
                  </a:ext>
                </a:extLst>
              </a:tr>
              <a:tr h="750935">
                <a:tc>
                  <a:txBody>
                    <a:bodyPr/>
                    <a:lstStyle/>
                    <a:p>
                      <a:pPr algn="ctr"/>
                      <a:r>
                        <a:rPr kumimoji="1" lang="ja-JP" altLang="en-US" sz="2400" b="1" dirty="0"/>
                        <a:t>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1506779"/>
                  </a:ext>
                </a:extLst>
              </a:tr>
              <a:tr h="7509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t>直近で挑戦したい目標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747950"/>
                  </a:ext>
                </a:extLst>
              </a:tr>
              <a:tr h="802105">
                <a:tc>
                  <a:txBody>
                    <a:bodyPr/>
                    <a:lstStyle/>
                    <a:p>
                      <a:pPr algn="ctr"/>
                      <a:r>
                        <a:rPr kumimoji="1" lang="ja-JP" altLang="en-US" sz="2400" b="1" dirty="0"/>
                        <a:t>悩んでいること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446676"/>
                  </a:ext>
                </a:extLst>
              </a:tr>
              <a:tr h="469870">
                <a:tc>
                  <a:txBody>
                    <a:bodyPr/>
                    <a:lstStyle/>
                    <a:p>
                      <a:pPr algn="ctr"/>
                      <a:r>
                        <a:rPr kumimoji="1" lang="ja-JP" altLang="en-US" sz="2400" b="1" dirty="0"/>
                        <a:t>よく調べること</a:t>
                      </a:r>
                      <a:br>
                        <a:rPr kumimoji="1" lang="en-US" altLang="ja-JP" sz="2400" b="1" dirty="0"/>
                      </a:br>
                      <a:r>
                        <a:rPr kumimoji="1" lang="ja-JP" altLang="en-US" sz="2400" b="1" dirty="0"/>
                        <a:t>（検索するワード）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806310"/>
                  </a:ext>
                </a:extLst>
              </a:tr>
            </a:tbl>
          </a:graphicData>
        </a:graphic>
      </p:graphicFrame>
      <p:graphicFrame>
        <p:nvGraphicFramePr>
          <p:cNvPr id="6" name="表 4">
            <a:extLst>
              <a:ext uri="{FF2B5EF4-FFF2-40B4-BE49-F238E27FC236}">
                <a16:creationId xmlns:a16="http://schemas.microsoft.com/office/drawing/2014/main" id="{F0A35942-7192-4213-BC50-EB156C3C81E2}"/>
              </a:ext>
            </a:extLst>
          </p:cNvPr>
          <p:cNvGraphicFramePr>
            <a:graphicFrameLocks noGrp="1"/>
          </p:cNvGraphicFramePr>
          <p:nvPr>
            <p:extLst>
              <p:ext uri="{D42A27DB-BD31-4B8C-83A1-F6EECF244321}">
                <p14:modId xmlns:p14="http://schemas.microsoft.com/office/powerpoint/2010/main" val="4287123657"/>
              </p:ext>
            </p:extLst>
          </p:nvPr>
        </p:nvGraphicFramePr>
        <p:xfrm>
          <a:off x="5553870" y="1325292"/>
          <a:ext cx="6085308" cy="1163886"/>
        </p:xfrm>
        <a:graphic>
          <a:graphicData uri="http://schemas.openxmlformats.org/drawingml/2006/table">
            <a:tbl>
              <a:tblPr firstRow="1" bandRow="1">
                <a:tableStyleId>{5DA37D80-6434-44D0-A028-1B22A696006F}</a:tableStyleId>
              </a:tblPr>
              <a:tblGrid>
                <a:gridCol w="2388859">
                  <a:extLst>
                    <a:ext uri="{9D8B030D-6E8A-4147-A177-3AD203B41FA5}">
                      <a16:colId xmlns:a16="http://schemas.microsoft.com/office/drawing/2014/main" val="2538815882"/>
                    </a:ext>
                  </a:extLst>
                </a:gridCol>
                <a:gridCol w="3696449">
                  <a:extLst>
                    <a:ext uri="{9D8B030D-6E8A-4147-A177-3AD203B41FA5}">
                      <a16:colId xmlns:a16="http://schemas.microsoft.com/office/drawing/2014/main" val="3220519472"/>
                    </a:ext>
                  </a:extLst>
                </a:gridCol>
              </a:tblGrid>
              <a:tr h="581943">
                <a:tc>
                  <a:txBody>
                    <a:bodyPr/>
                    <a:lstStyle/>
                    <a:p>
                      <a:pPr algn="ctr"/>
                      <a:r>
                        <a:rPr kumimoji="1" lang="ja-JP" altLang="en-US" sz="2400" b="1" dirty="0"/>
                        <a:t>好きなスポーツ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710761"/>
                  </a:ext>
                </a:extLst>
              </a:tr>
              <a:tr h="581943">
                <a:tc>
                  <a:txBody>
                    <a:bodyPr/>
                    <a:lstStyle/>
                    <a:p>
                      <a:pPr algn="ctr"/>
                      <a:r>
                        <a:rPr kumimoji="1" lang="ja-JP" altLang="en-US" sz="2400" b="1" dirty="0"/>
                        <a:t>職業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E5"/>
                    </a:solidFill>
                  </a:tcPr>
                </a:tc>
                <a:tc>
                  <a:txBody>
                    <a:bodyPr/>
                    <a:lstStyle/>
                    <a:p>
                      <a:pPr algn="l"/>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998814"/>
                  </a:ext>
                </a:extLst>
              </a:tr>
            </a:tbl>
          </a:graphicData>
        </a:graphic>
      </p:graphicFrame>
    </p:spTree>
    <p:extLst>
      <p:ext uri="{BB962C8B-B14F-4D97-AF65-F5344CB8AC3E}">
        <p14:creationId xmlns:p14="http://schemas.microsoft.com/office/powerpoint/2010/main" val="838809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156</Words>
  <Application>Microsoft Office PowerPoint</Application>
  <PresentationFormat>ワイド画面</PresentationFormat>
  <Paragraphs>30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マイナースポーツブログ　ペルソナ設計シート（例）</vt:lpstr>
      <vt:lpstr>マイナースポーツブログ　ペルソナ設計シート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前下 直暉</dc:creator>
  <cp:lastModifiedBy>前下 直暉</cp:lastModifiedBy>
  <cp:revision>6</cp:revision>
  <dcterms:created xsi:type="dcterms:W3CDTF">2021-07-04T07:48:46Z</dcterms:created>
  <dcterms:modified xsi:type="dcterms:W3CDTF">2021-07-04T08:10:35Z</dcterms:modified>
</cp:coreProperties>
</file>